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336" r:id="rId3"/>
    <p:sldId id="360" r:id="rId4"/>
    <p:sldId id="339" r:id="rId5"/>
    <p:sldId id="365" r:id="rId6"/>
    <p:sldId id="364" r:id="rId7"/>
    <p:sldId id="330" r:id="rId8"/>
    <p:sldId id="351" r:id="rId9"/>
    <p:sldId id="359" r:id="rId10"/>
    <p:sldId id="272" r:id="rId11"/>
    <p:sldId id="294" r:id="rId12"/>
    <p:sldId id="370" r:id="rId13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era Pro" panose="00000400000000000000" pitchFamily="50" charset="0"/>
      <p:regular r:id="rId19"/>
      <p:bold r:id="rId20"/>
      <p:italic r:id="rId21"/>
      <p:boldItalic r:id="rId22"/>
    </p:embeddedFont>
    <p:embeddedFont>
      <p:font typeface="Helvetica" panose="020B0604020202020204" pitchFamily="34" charset="0"/>
      <p:regular r:id="rId23"/>
      <p:bold r:id="rId24"/>
      <p:italic r:id="rId25"/>
      <p:boldItalic r:id="rId26"/>
    </p:embeddedFont>
    <p:embeddedFont>
      <p:font typeface="Montserrat Light" panose="00000400000000000000" pitchFamily="2" charset="0"/>
      <p:regular r:id="rId27"/>
      <p:italic r:id="rId28"/>
    </p:embeddedFont>
    <p:embeddedFont>
      <p:font typeface="Montserrat Medium" panose="00000600000000000000" pitchFamily="2" charset="0"/>
      <p:regular r:id="rId29"/>
      <p:italic r:id="rId30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  <a:srgbClr val="B5CD85"/>
    <a:srgbClr val="A5C26A"/>
    <a:srgbClr val="4F6228"/>
    <a:srgbClr val="DB2830"/>
    <a:srgbClr val="E78028"/>
    <a:srgbClr val="10AA62"/>
    <a:srgbClr val="767678"/>
    <a:srgbClr val="2B5463"/>
    <a:srgbClr val="359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3581" autoAdjust="0"/>
  </p:normalViewPr>
  <p:slideViewPr>
    <p:cSldViewPr>
      <p:cViewPr varScale="1">
        <p:scale>
          <a:sx n="114" d="100"/>
          <a:sy n="114" d="100"/>
        </p:scale>
        <p:origin x="13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13836-067F-4631-B493-75FDB4337234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FFE82-5D66-4792-8E32-CD216C756E2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146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181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6437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567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153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247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325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097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834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431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337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633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A0297-13E1-4CB8-9B9E-70E9D9235AE3}" type="datetimeFigureOut">
              <a:rPr lang="es-CO" smtClean="0"/>
              <a:t>23/01/2024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172A9-08B4-4784-B61A-A7B4389A86B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368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jp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jp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39.emf"/><Relationship Id="rId3" Type="http://schemas.openxmlformats.org/officeDocument/2006/relationships/image" Target="../media/image19.jpeg"/><Relationship Id="rId21" Type="http://schemas.openxmlformats.org/officeDocument/2006/relationships/oleObject" Target="../embeddings/oleObject3.bin"/><Relationship Id="rId34" Type="http://schemas.openxmlformats.org/officeDocument/2006/relationships/image" Target="../media/image43.emf"/><Relationship Id="rId7" Type="http://schemas.openxmlformats.org/officeDocument/2006/relationships/image" Target="../media/image23.jpe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oleObject" Target="../embeddings/oleObject5.bin"/><Relationship Id="rId33" Type="http://schemas.openxmlformats.org/officeDocument/2006/relationships/oleObject" Target="../embeddings/oleObject9.bin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24" Type="http://schemas.openxmlformats.org/officeDocument/2006/relationships/image" Target="../media/image38.emf"/><Relationship Id="rId32" Type="http://schemas.openxmlformats.org/officeDocument/2006/relationships/image" Target="../media/image42.emf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23" Type="http://schemas.openxmlformats.org/officeDocument/2006/relationships/oleObject" Target="../embeddings/oleObject4.bin"/><Relationship Id="rId28" Type="http://schemas.openxmlformats.org/officeDocument/2006/relationships/image" Target="../media/image40.emf"/><Relationship Id="rId10" Type="http://schemas.openxmlformats.org/officeDocument/2006/relationships/image" Target="../media/image26.jpeg"/><Relationship Id="rId19" Type="http://schemas.openxmlformats.org/officeDocument/2006/relationships/image" Target="../media/image35.png"/><Relationship Id="rId31" Type="http://schemas.openxmlformats.org/officeDocument/2006/relationships/oleObject" Target="../embeddings/oleObject8.bin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Relationship Id="rId22" Type="http://schemas.openxmlformats.org/officeDocument/2006/relationships/image" Target="../media/image37.emf"/><Relationship Id="rId27" Type="http://schemas.openxmlformats.org/officeDocument/2006/relationships/oleObject" Target="../embeddings/oleObject6.bin"/><Relationship Id="rId30" Type="http://schemas.openxmlformats.org/officeDocument/2006/relationships/image" Target="../media/image41.emf"/><Relationship Id="rId35" Type="http://schemas.openxmlformats.org/officeDocument/2006/relationships/oleObject" Target="../embeddings/oleObject10.bin"/><Relationship Id="rId8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openxmlformats.org/officeDocument/2006/relationships/image" Target="../media/image25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44.png"/><Relationship Id="rId5" Type="http://schemas.openxmlformats.org/officeDocument/2006/relationships/image" Target="../media/image19.jpeg"/><Relationship Id="rId15" Type="http://schemas.openxmlformats.org/officeDocument/2006/relationships/image" Target="../media/image48.png"/><Relationship Id="rId10" Type="http://schemas.openxmlformats.org/officeDocument/2006/relationships/image" Target="../media/image26.jpeg"/><Relationship Id="rId19" Type="http://schemas.openxmlformats.org/officeDocument/2006/relationships/image" Target="../media/image52.png"/><Relationship Id="rId4" Type="http://schemas.openxmlformats.org/officeDocument/2006/relationships/image" Target="../media/image22.jpeg"/><Relationship Id="rId9" Type="http://schemas.openxmlformats.org/officeDocument/2006/relationships/image" Target="../media/image24.jpe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4DF79E-79C4-4BEC-9222-AB53B95EC2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r="12505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0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23482">
                  <a:alpha val="75000"/>
                </a:srgbClr>
              </a:gs>
              <a:gs pos="100000">
                <a:srgbClr val="32348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57198B-C121-448D-828F-04CD84798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20888"/>
            <a:ext cx="5638811" cy="19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41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A0D4897D-4A78-4FDB-B57F-44F4B57D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r="42392"/>
          <a:stretch/>
        </p:blipFill>
        <p:spPr>
          <a:xfrm>
            <a:off x="0" y="0"/>
            <a:ext cx="3726253" cy="6858000"/>
          </a:xfrm>
          <a:prstGeom prst="rect">
            <a:avLst/>
          </a:prstGeom>
        </p:spPr>
      </p:pic>
      <p:sp>
        <p:nvSpPr>
          <p:cNvPr id="22" name="Rectángulo 4">
            <a:extLst>
              <a:ext uri="{FF2B5EF4-FFF2-40B4-BE49-F238E27FC236}">
                <a16:creationId xmlns:a16="http://schemas.microsoft.com/office/drawing/2014/main" id="{17656CDD-8F07-418F-8830-FB8EDE2805B5}"/>
              </a:ext>
            </a:extLst>
          </p:cNvPr>
          <p:cNvSpPr/>
          <p:nvPr/>
        </p:nvSpPr>
        <p:spPr>
          <a:xfrm>
            <a:off x="0" y="0"/>
            <a:ext cx="3726253" cy="6858000"/>
          </a:xfrm>
          <a:custGeom>
            <a:avLst/>
            <a:gdLst>
              <a:gd name="connsiteX0" fmla="*/ 0 w 3726253"/>
              <a:gd name="connsiteY0" fmla="*/ 0 h 6858000"/>
              <a:gd name="connsiteX1" fmla="*/ 3726253 w 3726253"/>
              <a:gd name="connsiteY1" fmla="*/ 0 h 6858000"/>
              <a:gd name="connsiteX2" fmla="*/ 3726253 w 3726253"/>
              <a:gd name="connsiteY2" fmla="*/ 6858000 h 6858000"/>
              <a:gd name="connsiteX3" fmla="*/ 0 w 3726253"/>
              <a:gd name="connsiteY3" fmla="*/ 6858000 h 6858000"/>
              <a:gd name="connsiteX4" fmla="*/ 0 w 3726253"/>
              <a:gd name="connsiteY4" fmla="*/ 0 h 6858000"/>
              <a:gd name="connsiteX0" fmla="*/ 0 w 3726253"/>
              <a:gd name="connsiteY0" fmla="*/ 0 h 6858000"/>
              <a:gd name="connsiteX1" fmla="*/ 3230953 w 3726253"/>
              <a:gd name="connsiteY1" fmla="*/ 0 h 6858000"/>
              <a:gd name="connsiteX2" fmla="*/ 3726253 w 3726253"/>
              <a:gd name="connsiteY2" fmla="*/ 6858000 h 6858000"/>
              <a:gd name="connsiteX3" fmla="*/ 0 w 3726253"/>
              <a:gd name="connsiteY3" fmla="*/ 6858000 h 6858000"/>
              <a:gd name="connsiteX4" fmla="*/ 0 w 37262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6253" h="6858000">
                <a:moveTo>
                  <a:pt x="0" y="0"/>
                </a:moveTo>
                <a:lnTo>
                  <a:pt x="3230953" y="0"/>
                </a:lnTo>
                <a:lnTo>
                  <a:pt x="37262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3482">
                  <a:alpha val="60000"/>
                </a:srgbClr>
              </a:gs>
              <a:gs pos="100000">
                <a:srgbClr val="32348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Rectángulo 4">
            <a:extLst>
              <a:ext uri="{FF2B5EF4-FFF2-40B4-BE49-F238E27FC236}">
                <a16:creationId xmlns:a16="http://schemas.microsoft.com/office/drawing/2014/main" id="{C4A9B5FD-6AC6-4559-B6D3-A170A83C4AAA}"/>
              </a:ext>
            </a:extLst>
          </p:cNvPr>
          <p:cNvSpPr/>
          <p:nvPr/>
        </p:nvSpPr>
        <p:spPr>
          <a:xfrm flipH="1" flipV="1">
            <a:off x="3221515" y="0"/>
            <a:ext cx="3726253" cy="6858000"/>
          </a:xfrm>
          <a:custGeom>
            <a:avLst/>
            <a:gdLst>
              <a:gd name="connsiteX0" fmla="*/ 0 w 3726253"/>
              <a:gd name="connsiteY0" fmla="*/ 0 h 6858000"/>
              <a:gd name="connsiteX1" fmla="*/ 3726253 w 3726253"/>
              <a:gd name="connsiteY1" fmla="*/ 0 h 6858000"/>
              <a:gd name="connsiteX2" fmla="*/ 3726253 w 3726253"/>
              <a:gd name="connsiteY2" fmla="*/ 6858000 h 6858000"/>
              <a:gd name="connsiteX3" fmla="*/ 0 w 3726253"/>
              <a:gd name="connsiteY3" fmla="*/ 6858000 h 6858000"/>
              <a:gd name="connsiteX4" fmla="*/ 0 w 3726253"/>
              <a:gd name="connsiteY4" fmla="*/ 0 h 6858000"/>
              <a:gd name="connsiteX0" fmla="*/ 0 w 3726253"/>
              <a:gd name="connsiteY0" fmla="*/ 0 h 6858000"/>
              <a:gd name="connsiteX1" fmla="*/ 3230953 w 3726253"/>
              <a:gd name="connsiteY1" fmla="*/ 0 h 6858000"/>
              <a:gd name="connsiteX2" fmla="*/ 3726253 w 3726253"/>
              <a:gd name="connsiteY2" fmla="*/ 6858000 h 6858000"/>
              <a:gd name="connsiteX3" fmla="*/ 0 w 3726253"/>
              <a:gd name="connsiteY3" fmla="*/ 6858000 h 6858000"/>
              <a:gd name="connsiteX4" fmla="*/ 0 w 37262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6253" h="6858000">
                <a:moveTo>
                  <a:pt x="0" y="0"/>
                </a:moveTo>
                <a:lnTo>
                  <a:pt x="3230953" y="0"/>
                </a:lnTo>
                <a:lnTo>
                  <a:pt x="372625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Rectángulo 12"/>
          <p:cNvSpPr/>
          <p:nvPr/>
        </p:nvSpPr>
        <p:spPr>
          <a:xfrm>
            <a:off x="441174" y="4926432"/>
            <a:ext cx="2871423" cy="1172116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>
              <a:lnSpc>
                <a:spcPts val="4300"/>
              </a:lnSpc>
            </a:pPr>
            <a:r>
              <a:rPr lang="es-ES" sz="3200" b="1" dirty="0">
                <a:ln/>
                <a:solidFill>
                  <a:schemeClr val="bg1"/>
                </a:solidFill>
                <a:latin typeface="Century Gothic" panose="020B0502020202020204" pitchFamily="34" charset="0"/>
              </a:rPr>
              <a:t>NUESTROS</a:t>
            </a:r>
          </a:p>
          <a:p>
            <a:pPr>
              <a:lnSpc>
                <a:spcPts val="4300"/>
              </a:lnSpc>
            </a:pPr>
            <a:r>
              <a:rPr lang="es-ES" sz="4400" b="1" dirty="0">
                <a:ln/>
                <a:solidFill>
                  <a:schemeClr val="bg1"/>
                </a:solidFill>
                <a:latin typeface="Century Gothic" panose="020B0502020202020204" pitchFamily="34" charset="0"/>
              </a:rPr>
              <a:t>CLIENTES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615" y="3966104"/>
            <a:ext cx="1350027" cy="960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230" y="3750176"/>
            <a:ext cx="1425735" cy="8930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840" y="2970550"/>
            <a:ext cx="1131170" cy="6024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629" y="4909523"/>
            <a:ext cx="897132" cy="7585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468" y="3945731"/>
            <a:ext cx="1378589" cy="5760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949" y="3160908"/>
            <a:ext cx="1530782" cy="3833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976" y="4127450"/>
            <a:ext cx="1462403" cy="32570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619" y="5021010"/>
            <a:ext cx="733506" cy="52867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063781"/>
            <a:ext cx="1762808" cy="5207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174" y="2050639"/>
            <a:ext cx="1263848" cy="6319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436" y="2063782"/>
            <a:ext cx="1480359" cy="51314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302" y="4914623"/>
            <a:ext cx="834567" cy="74992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365" y="3124554"/>
            <a:ext cx="1745015" cy="3592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EA1B5A4-24F6-4759-9355-C120B6D5E3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93" y="4837846"/>
            <a:ext cx="738014" cy="89541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C4CD9B7-852A-4F6E-B617-016211C71BE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5896" y="1021422"/>
            <a:ext cx="1615211" cy="64630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375134A-99A0-4CFB-8797-CC5448C775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727" y="1050960"/>
            <a:ext cx="1425230" cy="58722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F678F8A-B8C6-4739-9030-097D82A5F0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4494" y="1110612"/>
            <a:ext cx="1543755" cy="52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5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150D8832-8DF1-4367-9B88-B0321D8404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1904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676834" y="1988840"/>
            <a:ext cx="5790334" cy="55409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NUTRIENTES EMPRESAGRO</a:t>
            </a:r>
            <a:endParaRPr lang="es-CO" sz="3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289" y="1340768"/>
            <a:ext cx="821423" cy="5833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49882" y="2793702"/>
            <a:ext cx="6444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Diseñados para mejorar la biología del suelo, nutrir las plantas y mejorar las cosechas.</a:t>
            </a:r>
          </a:p>
          <a:p>
            <a:pPr algn="ctr"/>
            <a:endParaRPr lang="es-E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90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8DEE8D-3469-D8AD-BB89-94D725E1F0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518"/>
            <a:ext cx="9144000" cy="60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3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0C41684-A81D-412B-8F6E-DD0C2835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r="205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946" y="4223269"/>
            <a:ext cx="4089078" cy="1798019"/>
          </a:xfrm>
        </p:spPr>
        <p:txBody>
          <a:bodyPr>
            <a:noAutofit/>
          </a:bodyPr>
          <a:lstStyle/>
          <a:p>
            <a:pPr algn="l">
              <a:lnSpc>
                <a:spcPts val="4000"/>
              </a:lnSpc>
            </a:pPr>
            <a:r>
              <a:rPr lang="es-ES" sz="40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Líderes</a:t>
            </a:r>
            <a:r>
              <a:rPr lang="es-ES" sz="4000" dirty="0">
                <a:solidFill>
                  <a:schemeClr val="bg1"/>
                </a:solidFill>
                <a:latin typeface="Montserrat Medium" panose="00000600000000000000" pitchFamily="50" charset="0"/>
              </a:rPr>
              <a:t> </a:t>
            </a:r>
            <a:r>
              <a:rPr lang="es-ES" sz="4000" dirty="0">
                <a:solidFill>
                  <a:schemeClr val="bg1"/>
                </a:solidFill>
                <a:latin typeface="Montserrat Light" panose="00000400000000000000" pitchFamily="50" charset="0"/>
              </a:rPr>
              <a:t>en la</a:t>
            </a:r>
            <a:r>
              <a:rPr lang="es-ES" sz="4000" dirty="0">
                <a:solidFill>
                  <a:schemeClr val="bg1"/>
                </a:solidFill>
                <a:latin typeface="Montserrat Medium" panose="00000600000000000000" pitchFamily="50" charset="0"/>
              </a:rPr>
              <a:t> </a:t>
            </a:r>
            <a:br>
              <a:rPr lang="es-ES" sz="4000" dirty="0">
                <a:solidFill>
                  <a:schemeClr val="bg1"/>
                </a:solidFill>
                <a:latin typeface="Montserrat Medium" panose="00000600000000000000" pitchFamily="50" charset="0"/>
              </a:rPr>
            </a:br>
            <a:r>
              <a:rPr lang="es-ES" sz="40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Producción</a:t>
            </a:r>
            <a:r>
              <a:rPr lang="es-ES" sz="4000" dirty="0">
                <a:solidFill>
                  <a:schemeClr val="bg1"/>
                </a:solidFill>
                <a:latin typeface="Montserrat Medium" panose="00000600000000000000" pitchFamily="50" charset="0"/>
              </a:rPr>
              <a:t> </a:t>
            </a:r>
            <a:r>
              <a:rPr lang="es-ES" sz="4000" dirty="0">
                <a:solidFill>
                  <a:schemeClr val="bg1"/>
                </a:solidFill>
                <a:latin typeface="Montserrat Light" panose="00000400000000000000" pitchFamily="50" charset="0"/>
              </a:rPr>
              <a:t>de</a:t>
            </a:r>
            <a:br>
              <a:rPr lang="es-ES" sz="4000" dirty="0">
                <a:solidFill>
                  <a:schemeClr val="bg1"/>
                </a:solidFill>
                <a:latin typeface="Montserrat Medium" panose="00000600000000000000" pitchFamily="50" charset="0"/>
              </a:rPr>
            </a:br>
            <a:r>
              <a:rPr lang="es-ES" sz="40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Fertilizantes </a:t>
            </a:r>
            <a:br>
              <a:rPr lang="es-ES" sz="4000" b="1" dirty="0">
                <a:solidFill>
                  <a:schemeClr val="bg1"/>
                </a:solidFill>
                <a:latin typeface="Montserrat Medium" panose="00000600000000000000" pitchFamily="50" charset="0"/>
              </a:rPr>
            </a:br>
            <a:r>
              <a:rPr lang="es-ES" sz="4000" b="1" dirty="0">
                <a:solidFill>
                  <a:schemeClr val="bg1"/>
                </a:solidFill>
                <a:latin typeface="Montserrat Medium" panose="00000600000000000000" pitchFamily="50" charset="0"/>
              </a:rPr>
              <a:t>Orgánicos</a:t>
            </a:r>
            <a:endParaRPr lang="es-CO" sz="4000" b="1" dirty="0">
              <a:solidFill>
                <a:schemeClr val="bg1"/>
              </a:solidFill>
              <a:latin typeface="Montserrat Medium" panose="000006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094804"/>
            <a:ext cx="1227307" cy="8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57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2DEEDA7-AFDC-456F-A3A1-B6456579F0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23604"/>
          <a:stretch/>
        </p:blipFill>
        <p:spPr>
          <a:xfrm>
            <a:off x="-1" y="616872"/>
            <a:ext cx="9144000" cy="3364944"/>
          </a:xfrm>
          <a:prstGeom prst="rect">
            <a:avLst/>
          </a:prstGeom>
        </p:spPr>
      </p:pic>
      <p:sp>
        <p:nvSpPr>
          <p:cNvPr id="15" name="Rectángulo 4">
            <a:extLst>
              <a:ext uri="{FF2B5EF4-FFF2-40B4-BE49-F238E27FC236}">
                <a16:creationId xmlns:a16="http://schemas.microsoft.com/office/drawing/2014/main" id="{47AA654C-735F-4E5E-B524-DC22FC6607DC}"/>
              </a:ext>
            </a:extLst>
          </p:cNvPr>
          <p:cNvSpPr/>
          <p:nvPr/>
        </p:nvSpPr>
        <p:spPr>
          <a:xfrm>
            <a:off x="0" y="620688"/>
            <a:ext cx="9144000" cy="3364944"/>
          </a:xfrm>
          <a:prstGeom prst="rect">
            <a:avLst/>
          </a:prstGeom>
          <a:gradFill flip="none" rotWithShape="1">
            <a:gsLst>
              <a:gs pos="0">
                <a:srgbClr val="323482">
                  <a:alpha val="83000"/>
                </a:srgbClr>
              </a:gs>
              <a:gs pos="100000">
                <a:srgbClr val="32348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564" y="812921"/>
            <a:ext cx="3729039" cy="723473"/>
          </a:xfrm>
        </p:spPr>
        <p:txBody>
          <a:bodyPr>
            <a:noAutofit/>
          </a:bodyPr>
          <a:lstStyle/>
          <a:p>
            <a:pPr algn="l">
              <a:lnSpc>
                <a:spcPts val="5000"/>
              </a:lnSpc>
            </a:pPr>
            <a:r>
              <a:rPr lang="es-CO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¿QUIÉNES SOMOS?</a:t>
            </a:r>
            <a:endParaRPr lang="es-CO" sz="3000" b="1" dirty="0">
              <a:solidFill>
                <a:schemeClr val="bg1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contenido 2"/>
          <p:cNvSpPr>
            <a:spLocks noGrp="1"/>
          </p:cNvSpPr>
          <p:nvPr>
            <p:ph idx="1"/>
          </p:nvPr>
        </p:nvSpPr>
        <p:spPr>
          <a:xfrm>
            <a:off x="647564" y="1536395"/>
            <a:ext cx="7848872" cy="151216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S" sz="1400" dirty="0">
                <a:solidFill>
                  <a:schemeClr val="bg1"/>
                </a:solidFill>
                <a:latin typeface="Cera Pro" panose="00000500000000000000" pitchFamily="50" charset="0"/>
              </a:rPr>
              <a:t>Con más de 31 años de experiencia en la comercialización de productos agrícolas y 8 años como fabricantes de fertilizantes orgánicos granulados, líquidos, foliares y mezclas físicas; soportados con altos estándares de calidad y certificados internacionales, somos referente importante en el sector de la agricultura sostenible.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16632"/>
            <a:ext cx="1486536" cy="346925"/>
          </a:xfrm>
          <a:prstGeom prst="rect">
            <a:avLst/>
          </a:prstGeom>
        </p:spPr>
      </p:pic>
      <p:sp>
        <p:nvSpPr>
          <p:cNvPr id="14" name="Rectángulo 4"/>
          <p:cNvSpPr/>
          <p:nvPr/>
        </p:nvSpPr>
        <p:spPr>
          <a:xfrm rot="5400000" flipH="1">
            <a:off x="6476733" y="-485371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C22036-7278-4A06-857A-A0E419CB5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58" y="3536051"/>
            <a:ext cx="899162" cy="8991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E789DA4-6402-4E9B-90D3-6D91E052B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81" y="3530562"/>
            <a:ext cx="899162" cy="8991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0CDE455-75C2-4839-B508-AEA4C5A0A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19" y="3530562"/>
            <a:ext cx="899162" cy="899162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8184B5E1-2C28-4E11-A689-FE489D6946C2}"/>
              </a:ext>
            </a:extLst>
          </p:cNvPr>
          <p:cNvSpPr txBox="1">
            <a:spLocks/>
          </p:cNvSpPr>
          <p:nvPr/>
        </p:nvSpPr>
        <p:spPr>
          <a:xfrm>
            <a:off x="951751" y="4249704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s-CO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31 AÑOS</a:t>
            </a:r>
            <a:endParaRPr lang="es-CO" sz="2000" dirty="0">
              <a:solidFill>
                <a:srgbClr val="7030A0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F6C97653-8A21-461A-BF89-A401D6B39CB9}"/>
              </a:ext>
            </a:extLst>
          </p:cNvPr>
          <p:cNvSpPr txBox="1">
            <a:spLocks/>
          </p:cNvSpPr>
          <p:nvPr/>
        </p:nvSpPr>
        <p:spPr>
          <a:xfrm>
            <a:off x="3491880" y="4256821"/>
            <a:ext cx="216024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s-CO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CERTIFICADOS</a:t>
            </a:r>
            <a:endParaRPr lang="es-CO" sz="2000" dirty="0">
              <a:solidFill>
                <a:srgbClr val="7030A0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4D206F2-6747-431A-B7A1-B1DC991CF190}"/>
              </a:ext>
            </a:extLst>
          </p:cNvPr>
          <p:cNvSpPr txBox="1">
            <a:spLocks/>
          </p:cNvSpPr>
          <p:nvPr/>
        </p:nvSpPr>
        <p:spPr>
          <a:xfrm>
            <a:off x="6608074" y="4293367"/>
            <a:ext cx="158417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</a:pPr>
            <a:r>
              <a:rPr lang="es-CO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8 AÑOS</a:t>
            </a:r>
            <a:endParaRPr lang="es-CO" sz="2000" dirty="0">
              <a:solidFill>
                <a:srgbClr val="7030A0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2F8BAD60-F4E0-44F1-A64E-009506AB293F}"/>
              </a:ext>
            </a:extLst>
          </p:cNvPr>
          <p:cNvSpPr txBox="1">
            <a:spLocks/>
          </p:cNvSpPr>
          <p:nvPr/>
        </p:nvSpPr>
        <p:spPr>
          <a:xfrm>
            <a:off x="683568" y="4777721"/>
            <a:ext cx="2120541" cy="52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En la comercialización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de productos agrícolas</a:t>
            </a: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9C6C4022-9EED-473A-9062-27E7D804351F}"/>
              </a:ext>
            </a:extLst>
          </p:cNvPr>
          <p:cNvSpPr txBox="1">
            <a:spLocks/>
          </p:cNvSpPr>
          <p:nvPr/>
        </p:nvSpPr>
        <p:spPr>
          <a:xfrm>
            <a:off x="3141764" y="4777721"/>
            <a:ext cx="2860471" cy="52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Con altos estándares de calidad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y certificados internacionales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B8F29780-8BCF-473A-95C9-A433A2F69BB4}"/>
              </a:ext>
            </a:extLst>
          </p:cNvPr>
          <p:cNvSpPr txBox="1">
            <a:spLocks/>
          </p:cNvSpPr>
          <p:nvPr/>
        </p:nvSpPr>
        <p:spPr>
          <a:xfrm>
            <a:off x="6339891" y="4777721"/>
            <a:ext cx="2120541" cy="52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Como fabricantes de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dirty="0">
                <a:latin typeface="Cera Pro" panose="00000500000000000000" pitchFamily="50" charset="0"/>
              </a:rPr>
              <a:t>fertilizantes orgánicos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33B2833-AFC4-4A10-8C89-AE219C36EF20}"/>
              </a:ext>
            </a:extLst>
          </p:cNvPr>
          <p:cNvGrpSpPr/>
          <p:nvPr/>
        </p:nvGrpSpPr>
        <p:grpSpPr>
          <a:xfrm>
            <a:off x="3514451" y="5408950"/>
            <a:ext cx="2115099" cy="618721"/>
            <a:chOff x="3512222" y="5408950"/>
            <a:chExt cx="2115099" cy="61872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CE404C9-FF71-423B-9BCB-29628C063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2222" y="5408950"/>
              <a:ext cx="618721" cy="618721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9F57A64-FD2B-4C15-BC55-DF99A4479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881" y="5408950"/>
              <a:ext cx="614238" cy="61872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3CF8EFA-9647-417E-B97E-1FAAA29AE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083" y="5408950"/>
              <a:ext cx="614238" cy="618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600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4577969" y="1988840"/>
            <a:ext cx="4622711" cy="30707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Fertilizantes orgánicos granulados.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Fertilizantes granulados para uso industrial.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Fertilizantes líquidos foliares.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Fertilizantes para jardinería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Mezclas físicas NPK.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Retenedores de humedad.</a:t>
            </a:r>
          </a:p>
          <a:p>
            <a:pPr marL="355600" indent="-355600">
              <a:lnSpc>
                <a:spcPct val="100000"/>
              </a:lnSpc>
              <a:buBlip>
                <a:blip r:embed="rId2"/>
              </a:buBlip>
            </a:pPr>
            <a:r>
              <a:rPr lang="es-ES" sz="1725" dirty="0">
                <a:latin typeface="Cera Pro" panose="00000500000000000000" pitchFamily="50" charset="0"/>
              </a:rPr>
              <a:t>Maquilas de fertilizantes.</a:t>
            </a: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s-ES" sz="1725" dirty="0">
              <a:latin typeface="Cera Pro" panose="00000500000000000000" pitchFamily="50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4577969" cy="6858000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323482"/>
              </a:gs>
              <a:gs pos="100000">
                <a:srgbClr val="323482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9" name="Rectángulo 4"/>
          <p:cNvSpPr/>
          <p:nvPr/>
        </p:nvSpPr>
        <p:spPr>
          <a:xfrm rot="5400000" flipH="1">
            <a:off x="6476733" y="-411767"/>
            <a:ext cx="45719" cy="1550928"/>
          </a:xfrm>
          <a:custGeom>
            <a:avLst/>
            <a:gdLst>
              <a:gd name="connsiteX0" fmla="*/ 0 w 4610100"/>
              <a:gd name="connsiteY0" fmla="*/ 0 h 6858000"/>
              <a:gd name="connsiteX1" fmla="*/ 4610100 w 4610100"/>
              <a:gd name="connsiteY1" fmla="*/ 0 h 6858000"/>
              <a:gd name="connsiteX2" fmla="*/ 4610100 w 4610100"/>
              <a:gd name="connsiteY2" fmla="*/ 6858000 h 6858000"/>
              <a:gd name="connsiteX3" fmla="*/ 0 w 4610100"/>
              <a:gd name="connsiteY3" fmla="*/ 6858000 h 6858000"/>
              <a:gd name="connsiteX4" fmla="*/ 0 w 4610100"/>
              <a:gd name="connsiteY4" fmla="*/ 0 h 6858000"/>
              <a:gd name="connsiteX0" fmla="*/ 0 w 6115050"/>
              <a:gd name="connsiteY0" fmla="*/ 0 h 6858000"/>
              <a:gd name="connsiteX1" fmla="*/ 6115050 w 6115050"/>
              <a:gd name="connsiteY1" fmla="*/ 0 h 6858000"/>
              <a:gd name="connsiteX2" fmla="*/ 4610100 w 6115050"/>
              <a:gd name="connsiteY2" fmla="*/ 6858000 h 6858000"/>
              <a:gd name="connsiteX3" fmla="*/ 0 w 6115050"/>
              <a:gd name="connsiteY3" fmla="*/ 6858000 h 6858000"/>
              <a:gd name="connsiteX4" fmla="*/ 0 w 61150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5050" h="6858000">
                <a:moveTo>
                  <a:pt x="0" y="0"/>
                </a:moveTo>
                <a:lnTo>
                  <a:pt x="6115050" y="0"/>
                </a:lnTo>
                <a:lnTo>
                  <a:pt x="46101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DDAC11"/>
              </a:gs>
              <a:gs pos="0">
                <a:srgbClr val="EEBF1F"/>
              </a:gs>
              <a:gs pos="76000">
                <a:srgbClr val="F4D674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38906" y="2564904"/>
            <a:ext cx="3729038" cy="1224136"/>
          </a:xfrm>
        </p:spPr>
        <p:txBody>
          <a:bodyPr>
            <a:noAutofit/>
          </a:bodyPr>
          <a:lstStyle/>
          <a:p>
            <a:pPr algn="l">
              <a:lnSpc>
                <a:spcPts val="4300"/>
              </a:lnSpc>
            </a:pPr>
            <a:r>
              <a:rPr lang="es-CO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br>
              <a:rPr lang="es-CO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O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HACEMOS</a:t>
            </a:r>
            <a:r>
              <a:rPr lang="es-CO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38906" y="3829050"/>
            <a:ext cx="3729038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25" i="1" dirty="0">
                <a:solidFill>
                  <a:schemeClr val="bg1"/>
                </a:solidFill>
                <a:latin typeface="Century Gothic" panose="020B0502020202020204" pitchFamily="34" charset="0"/>
              </a:rPr>
              <a:t>“Haciendo Suelos,</a:t>
            </a:r>
          </a:p>
          <a:p>
            <a:r>
              <a:rPr lang="es-ES" sz="2025" i="1" dirty="0">
                <a:solidFill>
                  <a:schemeClr val="bg1"/>
                </a:solidFill>
                <a:latin typeface="Century Gothic" panose="020B0502020202020204" pitchFamily="34" charset="0"/>
              </a:rPr>
              <a:t>Cosechando Futuro” </a:t>
            </a:r>
            <a:endParaRPr lang="es-CO" sz="2025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CO" sz="2025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621358"/>
            <a:ext cx="1227307" cy="87153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01253" y="3735040"/>
            <a:ext cx="3510000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/>
          </a:p>
        </p:txBody>
      </p:sp>
    </p:spTree>
    <p:extLst>
      <p:ext uri="{BB962C8B-B14F-4D97-AF65-F5344CB8AC3E}">
        <p14:creationId xmlns:p14="http://schemas.microsoft.com/office/powerpoint/2010/main" val="235762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0035B068-9EB3-4A72-B130-F3987B98F3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703724" imgH="5469775" progId="CorelDraw.Graphic.22">
                  <p:embed/>
                </p:oleObj>
              </mc:Choice>
              <mc:Fallback>
                <p:oleObj name="CorelDRAW" r:id="rId2" imgW="9703724" imgH="5469775" progId="CorelDraw.Graphic.2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0035B068-9EB3-4A72-B130-F3987B98F3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76CA6658-821B-4856-9078-7EFB8F1DEA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877272"/>
            <a:ext cx="5337059" cy="6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6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9D5971C5-04A7-4EAA-983A-BB2B37238A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9703724" imgH="5469775" progId="CorelDraw.Graphic.22">
                  <p:embed/>
                </p:oleObj>
              </mc:Choice>
              <mc:Fallback>
                <p:oleObj name="CorelDRAW" r:id="rId2" imgW="9703724" imgH="5469775" progId="CorelDraw.Graphic.22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9D5971C5-04A7-4EAA-983A-BB2B37238A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4">
            <a:extLst>
              <a:ext uri="{FF2B5EF4-FFF2-40B4-BE49-F238E27FC236}">
                <a16:creationId xmlns:a16="http://schemas.microsoft.com/office/drawing/2014/main" id="{11500205-FDD8-4810-9082-3AF993D05BA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323482">
                  <a:alpha val="83000"/>
                </a:srgbClr>
              </a:gs>
              <a:gs pos="100000">
                <a:srgbClr val="32348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A42E69-A714-4BAE-A54D-88E3A86CE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19" y="2564904"/>
            <a:ext cx="8619762" cy="29230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4907B7-4064-4693-8518-2EFFE6735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59" y="1199507"/>
            <a:ext cx="5148082" cy="7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9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ángulo 4"/>
          <p:cNvSpPr/>
          <p:nvPr/>
        </p:nvSpPr>
        <p:spPr>
          <a:xfrm>
            <a:off x="-22093" y="0"/>
            <a:ext cx="9166093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rgbClr val="00359D"/>
              </a:gs>
              <a:gs pos="100000">
                <a:srgbClr val="00359E"/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817E5188-DE29-4158-95A1-BD0ABAC5DF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996" y="5027898"/>
            <a:ext cx="1837294" cy="1832400"/>
          </a:xfrm>
          <a:prstGeom prst="rect">
            <a:avLst/>
          </a:prstGeom>
        </p:spPr>
      </p:pic>
      <p:sp>
        <p:nvSpPr>
          <p:cNvPr id="62" name="Rectángulo 61"/>
          <p:cNvSpPr/>
          <p:nvPr/>
        </p:nvSpPr>
        <p:spPr>
          <a:xfrm>
            <a:off x="3646451" y="5027209"/>
            <a:ext cx="1842157" cy="1833026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C5D16BE5-14BF-440D-9366-27131FB6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78" y="5038637"/>
            <a:ext cx="1833217" cy="1833026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A2E250B-22A9-4FC4-A506-24B38B860199}"/>
              </a:ext>
            </a:extLst>
          </p:cNvPr>
          <p:cNvSpPr/>
          <p:nvPr/>
        </p:nvSpPr>
        <p:spPr>
          <a:xfrm>
            <a:off x="-22093" y="5035092"/>
            <a:ext cx="1845678" cy="1833026"/>
          </a:xfrm>
          <a:prstGeom prst="rect">
            <a:avLst/>
          </a:prstGeom>
          <a:solidFill>
            <a:srgbClr val="1EB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6304DA0-C5A5-42C2-8C02-CB912B4BB8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9" y="1380611"/>
            <a:ext cx="1830197" cy="183240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44999E11-3B7F-4025-B4C7-1D5B5CB29355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738" y="5020820"/>
            <a:ext cx="1833217" cy="1833026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1713981-5374-4506-A5AB-25EEB6ACC6DE}"/>
              </a:ext>
            </a:extLst>
          </p:cNvPr>
          <p:cNvSpPr/>
          <p:nvPr/>
        </p:nvSpPr>
        <p:spPr>
          <a:xfrm>
            <a:off x="7310784" y="5032202"/>
            <a:ext cx="1833217" cy="1833026"/>
          </a:xfrm>
          <a:prstGeom prst="rect">
            <a:avLst/>
          </a:prstGeom>
          <a:solidFill>
            <a:srgbClr val="86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4ECD049-8187-4E05-9AE1-94011629F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6263" y="1366059"/>
            <a:ext cx="1834790" cy="1839948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460C7215-4A5E-488C-8EF5-5135AA5EE08C}"/>
              </a:ext>
            </a:extLst>
          </p:cNvPr>
          <p:cNvSpPr/>
          <p:nvPr/>
        </p:nvSpPr>
        <p:spPr>
          <a:xfrm>
            <a:off x="7309662" y="1363630"/>
            <a:ext cx="1849656" cy="1834402"/>
          </a:xfrm>
          <a:prstGeom prst="rect">
            <a:avLst/>
          </a:prstGeom>
          <a:solidFill>
            <a:srgbClr val="C75F0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6" y="1371315"/>
            <a:ext cx="1833217" cy="1833026"/>
          </a:xfrm>
          <a:prstGeom prst="rect">
            <a:avLst/>
          </a:prstGeom>
        </p:spPr>
      </p:pic>
      <p:pic>
        <p:nvPicPr>
          <p:cNvPr id="44" name="Imagen 43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043" y="1364468"/>
            <a:ext cx="1833217" cy="1833026"/>
          </a:xfrm>
          <a:prstGeom prst="rect">
            <a:avLst/>
          </a:prstGeom>
        </p:spPr>
      </p:pic>
      <p:pic>
        <p:nvPicPr>
          <p:cNvPr id="49" name="Imagen 48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9824" y="1364600"/>
            <a:ext cx="1833217" cy="1833026"/>
          </a:xfrm>
          <a:prstGeom prst="rect">
            <a:avLst/>
          </a:prstGeom>
        </p:spPr>
      </p:pic>
      <p:pic>
        <p:nvPicPr>
          <p:cNvPr id="50" name="Imagen 49"/>
          <p:cNvPicPr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8" y="3198756"/>
            <a:ext cx="1833851" cy="1841208"/>
          </a:xfrm>
          <a:prstGeom prst="rect">
            <a:avLst/>
          </a:prstGeom>
        </p:spPr>
      </p:pic>
      <p:pic>
        <p:nvPicPr>
          <p:cNvPr id="51" name="Imagen 50"/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043" y="5033539"/>
            <a:ext cx="1833217" cy="1833026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389" y="3197371"/>
            <a:ext cx="1845591" cy="1835912"/>
          </a:xfrm>
          <a:prstGeom prst="rect">
            <a:avLst/>
          </a:prstGeom>
        </p:spPr>
      </p:pic>
      <p:sp>
        <p:nvSpPr>
          <p:cNvPr id="54" name="Rectángulo 53"/>
          <p:cNvSpPr/>
          <p:nvPr/>
        </p:nvSpPr>
        <p:spPr>
          <a:xfrm>
            <a:off x="3651651" y="1363613"/>
            <a:ext cx="1833217" cy="1833026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Rectángulo 57"/>
          <p:cNvSpPr/>
          <p:nvPr/>
        </p:nvSpPr>
        <p:spPr>
          <a:xfrm>
            <a:off x="1815969" y="3198267"/>
            <a:ext cx="1834489" cy="184028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0" name="Rectángulo 59"/>
          <p:cNvSpPr/>
          <p:nvPr/>
        </p:nvSpPr>
        <p:spPr>
          <a:xfrm>
            <a:off x="5482661" y="3196572"/>
            <a:ext cx="1840906" cy="1833026"/>
          </a:xfrm>
          <a:prstGeom prst="rect">
            <a:avLst/>
          </a:prstGeom>
          <a:solidFill>
            <a:srgbClr val="CC9B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16D8194-C124-432E-B965-F82A65E04446}"/>
              </a:ext>
            </a:extLst>
          </p:cNvPr>
          <p:cNvSpPr/>
          <p:nvPr/>
        </p:nvSpPr>
        <p:spPr>
          <a:xfrm>
            <a:off x="-18439" y="1367397"/>
            <a:ext cx="1833217" cy="1833026"/>
          </a:xfrm>
          <a:prstGeom prst="rect">
            <a:avLst/>
          </a:prstGeom>
          <a:solidFill>
            <a:srgbClr val="7ABC3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168E7F-27EC-4C3A-A78A-AC852985CB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03" y="3196572"/>
            <a:ext cx="1834790" cy="183994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A8FF68B-42D2-4114-825A-B5B8CB9C75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1507" y="3196857"/>
            <a:ext cx="1832400" cy="1832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2FBBA9-8534-42FB-95AE-7BB1A0C4FC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154" y="3185989"/>
            <a:ext cx="1818904" cy="1847223"/>
          </a:xfrm>
          <a:prstGeom prst="rect">
            <a:avLst/>
          </a:prstGeom>
        </p:spPr>
      </p:pic>
      <p:pic>
        <p:nvPicPr>
          <p:cNvPr id="43" name="Imagen 42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9" y="5034491"/>
            <a:ext cx="1834628" cy="183302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D293E7DE-0637-41D0-88C9-7141621524E1}"/>
              </a:ext>
            </a:extLst>
          </p:cNvPr>
          <p:cNvGrpSpPr/>
          <p:nvPr/>
        </p:nvGrpSpPr>
        <p:grpSpPr>
          <a:xfrm>
            <a:off x="2207283" y="293235"/>
            <a:ext cx="4707340" cy="769441"/>
            <a:chOff x="2851317" y="303711"/>
            <a:chExt cx="4707340" cy="769441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B112E4F6-617A-4745-8259-E36121228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51317" y="378870"/>
              <a:ext cx="619125" cy="619125"/>
            </a:xfrm>
            <a:prstGeom prst="rect">
              <a:avLst/>
            </a:prstGeom>
          </p:spPr>
        </p:pic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EA7BE2D5-F2DC-4643-A0CA-EB1250B0628B}"/>
                </a:ext>
              </a:extLst>
            </p:cNvPr>
            <p:cNvSpPr txBox="1"/>
            <p:nvPr/>
          </p:nvSpPr>
          <p:spPr>
            <a:xfrm>
              <a:off x="3591016" y="303711"/>
              <a:ext cx="39676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400" b="1" dirty="0">
                  <a:solidFill>
                    <a:schemeClr val="bg1"/>
                  </a:solidFill>
                  <a:latin typeface="Cera Pro" panose="00000500000000000000" pitchFamily="50" charset="0"/>
                </a:rPr>
                <a:t>GRANULADOS</a:t>
              </a:r>
              <a:endParaRPr lang="es-CO" sz="4400" b="1" dirty="0">
                <a:solidFill>
                  <a:schemeClr val="bg1"/>
                </a:solidFill>
                <a:latin typeface="Cera Pro" panose="00000500000000000000" pitchFamily="50" charset="0"/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99B663BA-8AD8-4242-B7E4-C05FDC2CE82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011" y="1346416"/>
            <a:ext cx="1846800" cy="1846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0D979A-E8AB-4F04-B064-AD675550D47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788" y="5040483"/>
            <a:ext cx="1846800" cy="1846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ABCB85-602E-4114-9373-10C2E526161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293" y="3186868"/>
            <a:ext cx="1846800" cy="1846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68C6795-2C7F-4D36-AD71-6528085BCF6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8600" y="5034527"/>
            <a:ext cx="1846800" cy="18468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EDBDA39-1264-4B50-8295-BD7CE0A9EFB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766" y="3191628"/>
            <a:ext cx="1846800" cy="18468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E5CDB20-B359-47D0-811B-428B60E0A58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45" y="1361154"/>
            <a:ext cx="1845679" cy="184567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8CCDEE3-4110-4BA1-A4A2-356CE0FA45A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0833" y="5020594"/>
            <a:ext cx="1846800" cy="18468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24FB0B6-73F2-44F5-BEB6-DCD1659E4A3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1090" y="1366176"/>
            <a:ext cx="1846800" cy="1846800"/>
          </a:xfrm>
          <a:prstGeom prst="rect">
            <a:avLst/>
          </a:prstGeom>
        </p:spPr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B4E62E26-6E3D-042E-1845-EA1526402A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86587"/>
              </p:ext>
            </p:extLst>
          </p:nvPr>
        </p:nvGraphicFramePr>
        <p:xfrm>
          <a:off x="1025684" y="2420888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1" imgW="893272" imgH="893272" progId="CorelDraw.Graphic.24">
                  <p:embed/>
                </p:oleObj>
              </mc:Choice>
              <mc:Fallback>
                <p:oleObj name="CorelDRAW" r:id="rId21" imgW="893272" imgH="89327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25684" y="2420888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DEBFB92C-5CCD-803F-1624-A612DE5F64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542596"/>
              </p:ext>
            </p:extLst>
          </p:nvPr>
        </p:nvGraphicFramePr>
        <p:xfrm>
          <a:off x="4716096" y="6093296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3" imgW="893272" imgH="893272" progId="CorelDraw.Graphic.24">
                  <p:embed/>
                </p:oleObj>
              </mc:Choice>
              <mc:Fallback>
                <p:oleObj name="CorelDRAW" r:id="rId23" imgW="893272" imgH="89327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716096" y="6093296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80FD2AE5-1F1F-0E33-330B-458A4AFB03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7706191"/>
              </p:ext>
            </p:extLst>
          </p:nvPr>
        </p:nvGraphicFramePr>
        <p:xfrm>
          <a:off x="8371646" y="6076598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5" imgW="893272" imgH="893272" progId="CorelDraw.Graphic.24">
                  <p:embed/>
                </p:oleObj>
              </mc:Choice>
              <mc:Fallback>
                <p:oleObj name="CorelDRAW" r:id="rId25" imgW="893272" imgH="89327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371646" y="6076598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FBA6CADC-A4AC-8F9A-1234-DA68128E0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310321"/>
              </p:ext>
            </p:extLst>
          </p:nvPr>
        </p:nvGraphicFramePr>
        <p:xfrm>
          <a:off x="6537970" y="4260685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7" imgW="893272" imgH="893272" progId="CorelDraw.Graphic.24">
                  <p:embed/>
                </p:oleObj>
              </mc:Choice>
              <mc:Fallback>
                <p:oleObj name="CorelDRAW" r:id="rId27" imgW="893272" imgH="89327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537970" y="4260685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36AC1303-391D-5BDC-9B8E-574B288CC1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197539"/>
              </p:ext>
            </p:extLst>
          </p:nvPr>
        </p:nvGraphicFramePr>
        <p:xfrm>
          <a:off x="4704311" y="2420888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9" imgW="893272" imgH="893272" progId="CorelDraw.Graphic.24">
                  <p:embed/>
                </p:oleObj>
              </mc:Choice>
              <mc:Fallback>
                <p:oleObj name="CorelDRAW" r:id="rId29" imgW="893272" imgH="89327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704311" y="2420888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2F01F028-D9A8-5459-1527-94C9B294B4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924167"/>
              </p:ext>
            </p:extLst>
          </p:nvPr>
        </p:nvGraphicFramePr>
        <p:xfrm>
          <a:off x="8377624" y="2420888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1" imgW="893272" imgH="893272" progId="CorelDraw.Graphic.24">
                  <p:embed/>
                </p:oleObj>
              </mc:Choice>
              <mc:Fallback>
                <p:oleObj name="CorelDRAW" r:id="rId31" imgW="893272" imgH="89327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8377624" y="2420888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o 22">
            <a:extLst>
              <a:ext uri="{FF2B5EF4-FFF2-40B4-BE49-F238E27FC236}">
                <a16:creationId xmlns:a16="http://schemas.microsoft.com/office/drawing/2014/main" id="{88CB181A-92B7-FE4B-49E1-AD5AF13649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144510"/>
              </p:ext>
            </p:extLst>
          </p:nvPr>
        </p:nvGraphicFramePr>
        <p:xfrm>
          <a:off x="1029391" y="6077994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3" imgW="893272" imgH="893272" progId="CorelDraw.Graphic.24">
                  <p:embed/>
                </p:oleObj>
              </mc:Choice>
              <mc:Fallback>
                <p:oleObj name="CorelDRAW" r:id="rId33" imgW="893272" imgH="89327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029391" y="6077994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o 24">
            <a:extLst>
              <a:ext uri="{FF2B5EF4-FFF2-40B4-BE49-F238E27FC236}">
                <a16:creationId xmlns:a16="http://schemas.microsoft.com/office/drawing/2014/main" id="{8A1BC568-8B31-960A-7EC9-2D3DBE8B05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17584"/>
              </p:ext>
            </p:extLst>
          </p:nvPr>
        </p:nvGraphicFramePr>
        <p:xfrm>
          <a:off x="2870240" y="4250199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5" imgW="893272" imgH="893272" progId="CorelDraw.Graphic.24">
                  <p:embed/>
                </p:oleObj>
              </mc:Choice>
              <mc:Fallback>
                <p:oleObj name="CorelDRAW" r:id="rId35" imgW="893272" imgH="89327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870240" y="4250199"/>
                        <a:ext cx="720000" cy="7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961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ángulo 4"/>
          <p:cNvSpPr/>
          <p:nvPr/>
        </p:nvSpPr>
        <p:spPr>
          <a:xfrm>
            <a:off x="-22093" y="0"/>
            <a:ext cx="9166093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rgbClr val="00359D"/>
              </a:gs>
              <a:gs pos="100000">
                <a:srgbClr val="00359E"/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389" y="3197371"/>
            <a:ext cx="1845591" cy="1835912"/>
          </a:xfrm>
          <a:prstGeom prst="rect">
            <a:avLst/>
          </a:prstGeom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9FF665D6-4FE6-4831-92C9-96FC5D553BD3}"/>
              </a:ext>
            </a:extLst>
          </p:cNvPr>
          <p:cNvSpPr/>
          <p:nvPr/>
        </p:nvSpPr>
        <p:spPr>
          <a:xfrm>
            <a:off x="5483445" y="3196878"/>
            <a:ext cx="1838753" cy="1833026"/>
          </a:xfrm>
          <a:prstGeom prst="rect">
            <a:avLst/>
          </a:prstGeom>
          <a:solidFill>
            <a:srgbClr val="86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6304DA0-C5A5-42C2-8C02-CB912B4BB8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9" y="1380611"/>
            <a:ext cx="1830197" cy="1832400"/>
          </a:xfrm>
          <a:prstGeom prst="rect">
            <a:avLst/>
          </a:prstGeom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3BA4B862-20AA-47F3-9752-8419487F3669}"/>
              </a:ext>
            </a:extLst>
          </p:cNvPr>
          <p:cNvSpPr/>
          <p:nvPr/>
        </p:nvSpPr>
        <p:spPr>
          <a:xfrm>
            <a:off x="-23278" y="1375092"/>
            <a:ext cx="1838736" cy="1825331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9" name="Imagen 48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9824" y="1364600"/>
            <a:ext cx="1833217" cy="1833026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48A46CB8-7541-4760-93B6-0114B75F4C29}"/>
              </a:ext>
            </a:extLst>
          </p:cNvPr>
          <p:cNvSpPr/>
          <p:nvPr/>
        </p:nvSpPr>
        <p:spPr>
          <a:xfrm>
            <a:off x="3652141" y="1367894"/>
            <a:ext cx="1831948" cy="1827954"/>
          </a:xfrm>
          <a:prstGeom prst="rect">
            <a:avLst/>
          </a:prstGeom>
          <a:solidFill>
            <a:srgbClr val="3276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EA7BE2D5-F2DC-4643-A0CA-EB1250B0628B}"/>
              </a:ext>
            </a:extLst>
          </p:cNvPr>
          <p:cNvSpPr txBox="1"/>
          <p:nvPr/>
        </p:nvSpPr>
        <p:spPr>
          <a:xfrm>
            <a:off x="507002" y="383366"/>
            <a:ext cx="8745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era Pro" panose="00000500000000000000" pitchFamily="50" charset="0"/>
              </a:rPr>
              <a:t>LÍQUIDOS &amp; HIDRORETENEDORES</a:t>
            </a:r>
            <a:endParaRPr lang="es-CO" sz="3200" b="1" dirty="0">
              <a:solidFill>
                <a:schemeClr val="bg1"/>
              </a:solidFill>
              <a:latin typeface="Cera Pro" panose="00000500000000000000" pitchFamily="50" charset="0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817E5188-DE29-4158-95A1-BD0ABAC5D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996" y="5027898"/>
            <a:ext cx="1837294" cy="1832400"/>
          </a:xfrm>
          <a:prstGeom prst="rect">
            <a:avLst/>
          </a:prstGeom>
        </p:spPr>
      </p:pic>
      <p:sp>
        <p:nvSpPr>
          <p:cNvPr id="62" name="Rectángulo 61"/>
          <p:cNvSpPr/>
          <p:nvPr/>
        </p:nvSpPr>
        <p:spPr>
          <a:xfrm>
            <a:off x="3646451" y="5027209"/>
            <a:ext cx="1842157" cy="1833026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C5D16BE5-14BF-440D-9366-27131FB69A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78" y="5038637"/>
            <a:ext cx="1833217" cy="1833026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A2E250B-22A9-4FC4-A506-24B38B860199}"/>
              </a:ext>
            </a:extLst>
          </p:cNvPr>
          <p:cNvSpPr/>
          <p:nvPr/>
        </p:nvSpPr>
        <p:spPr>
          <a:xfrm>
            <a:off x="-22093" y="5035092"/>
            <a:ext cx="1845678" cy="1833026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44999E11-3B7F-4025-B4C7-1D5B5CB29355}"/>
              </a:ext>
            </a:extLst>
          </p:cNvPr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738" y="5020820"/>
            <a:ext cx="1833217" cy="1833026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1713981-5374-4506-A5AB-25EEB6ACC6DE}"/>
              </a:ext>
            </a:extLst>
          </p:cNvPr>
          <p:cNvSpPr/>
          <p:nvPr/>
        </p:nvSpPr>
        <p:spPr>
          <a:xfrm>
            <a:off x="7310784" y="5032202"/>
            <a:ext cx="1833217" cy="1833026"/>
          </a:xfrm>
          <a:prstGeom prst="rect">
            <a:avLst/>
          </a:prstGeom>
          <a:solidFill>
            <a:srgbClr val="6620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4ECD049-8187-4E05-9AE1-94011629FD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6263" y="1366059"/>
            <a:ext cx="1834790" cy="1839948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460C7215-4A5E-488C-8EF5-5135AA5EE08C}"/>
              </a:ext>
            </a:extLst>
          </p:cNvPr>
          <p:cNvSpPr/>
          <p:nvPr/>
        </p:nvSpPr>
        <p:spPr>
          <a:xfrm>
            <a:off x="7309662" y="1363630"/>
            <a:ext cx="1849656" cy="183440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6" y="1371315"/>
            <a:ext cx="1833217" cy="1833026"/>
          </a:xfrm>
          <a:prstGeom prst="rect">
            <a:avLst/>
          </a:prstGeom>
        </p:spPr>
      </p:pic>
      <p:pic>
        <p:nvPicPr>
          <p:cNvPr id="44" name="Imagen 43"/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043" y="1364468"/>
            <a:ext cx="1833217" cy="1833026"/>
          </a:xfrm>
          <a:prstGeom prst="rect">
            <a:avLst/>
          </a:prstGeom>
        </p:spPr>
      </p:pic>
      <p:pic>
        <p:nvPicPr>
          <p:cNvPr id="50" name="Imagen 49"/>
          <p:cNvPicPr>
            <a:picLocks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8" y="3198756"/>
            <a:ext cx="1833851" cy="1841208"/>
          </a:xfrm>
          <a:prstGeom prst="rect">
            <a:avLst/>
          </a:prstGeom>
        </p:spPr>
      </p:pic>
      <p:pic>
        <p:nvPicPr>
          <p:cNvPr id="51" name="Imagen 50"/>
          <p:cNvPicPr>
            <a:picLocks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3043" y="5033539"/>
            <a:ext cx="1833217" cy="1833026"/>
          </a:xfrm>
          <a:prstGeom prst="rect">
            <a:avLst/>
          </a:prstGeom>
        </p:spPr>
      </p:pic>
      <p:sp>
        <p:nvSpPr>
          <p:cNvPr id="58" name="Rectángulo 57"/>
          <p:cNvSpPr/>
          <p:nvPr/>
        </p:nvSpPr>
        <p:spPr>
          <a:xfrm>
            <a:off x="1815969" y="3198267"/>
            <a:ext cx="1834489" cy="1840285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168E7F-27EC-4C3A-A78A-AC852985CB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03" y="3196572"/>
            <a:ext cx="1834790" cy="183994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A8FF68B-42D2-4114-825A-B5B8CB9C75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1507" y="3196857"/>
            <a:ext cx="1832400" cy="1832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2FBBA9-8534-42FB-95AE-7BB1A0C4F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154" y="3185989"/>
            <a:ext cx="1818904" cy="1847223"/>
          </a:xfrm>
          <a:prstGeom prst="rect">
            <a:avLst/>
          </a:prstGeom>
        </p:spPr>
      </p:pic>
      <p:pic>
        <p:nvPicPr>
          <p:cNvPr id="43" name="Imagen 42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609" y="5034491"/>
            <a:ext cx="1834628" cy="183302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B112E4F6-617A-4745-8259-E361212285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95989" y="368394"/>
            <a:ext cx="619125" cy="6191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0456303-6B5D-49A1-A164-3ED3CDFAE7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249" y="1362942"/>
            <a:ext cx="1846800" cy="1846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C31475-70E9-4BDA-B05D-C55DE02D1AC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925" y="1353607"/>
            <a:ext cx="1846800" cy="1846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9203E2F-AE23-4DBE-8ED2-F63F871EDB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8244" y="3195326"/>
            <a:ext cx="1846800" cy="1846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AB2932-F460-4420-BB2C-975BD954D38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7971" y="3175517"/>
            <a:ext cx="1846800" cy="1846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D1D8E4E-8882-421E-9A96-26AC0388770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8393" y="5024850"/>
            <a:ext cx="1846800" cy="1846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E726B8F-DEB1-4E5A-B539-793557A392E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016" y="5032822"/>
            <a:ext cx="1846800" cy="18468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DFD96D2-F30F-483B-8E18-0D55B5ED470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8304" y="1332971"/>
            <a:ext cx="1846800" cy="18468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2541E0C0-8B61-46A3-BA34-8DFE7318D7A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9498" y="5022171"/>
            <a:ext cx="1846800" cy="18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2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4CDCF6A4-23AE-4152-900A-9300E35431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8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iagrama de flujo: datos 4">
            <a:extLst>
              <a:ext uri="{FF2B5EF4-FFF2-40B4-BE49-F238E27FC236}">
                <a16:creationId xmlns:a16="http://schemas.microsoft.com/office/drawing/2014/main" id="{07EC0E0D-8F33-4C0A-BE93-965C998848A9}"/>
              </a:ext>
            </a:extLst>
          </p:cNvPr>
          <p:cNvSpPr/>
          <p:nvPr/>
        </p:nvSpPr>
        <p:spPr>
          <a:xfrm>
            <a:off x="4355976" y="-4038"/>
            <a:ext cx="4788024" cy="68620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464"/>
              <a:gd name="connsiteY0" fmla="*/ 10000 h 10000"/>
              <a:gd name="connsiteX1" fmla="*/ 2000 w 8464"/>
              <a:gd name="connsiteY1" fmla="*/ 0 h 10000"/>
              <a:gd name="connsiteX2" fmla="*/ 8464 w 8464"/>
              <a:gd name="connsiteY2" fmla="*/ 352 h 10000"/>
              <a:gd name="connsiteX3" fmla="*/ 8000 w 8464"/>
              <a:gd name="connsiteY3" fmla="*/ 10000 h 10000"/>
              <a:gd name="connsiteX4" fmla="*/ 0 w 8464"/>
              <a:gd name="connsiteY4" fmla="*/ 10000 h 10000"/>
              <a:gd name="connsiteX0" fmla="*/ 0 w 10346"/>
              <a:gd name="connsiteY0" fmla="*/ 10000 h 10000"/>
              <a:gd name="connsiteX1" fmla="*/ 2363 w 10346"/>
              <a:gd name="connsiteY1" fmla="*/ 0 h 10000"/>
              <a:gd name="connsiteX2" fmla="*/ 10346 w 10346"/>
              <a:gd name="connsiteY2" fmla="*/ 0 h 10000"/>
              <a:gd name="connsiteX3" fmla="*/ 9452 w 10346"/>
              <a:gd name="connsiteY3" fmla="*/ 10000 h 10000"/>
              <a:gd name="connsiteX4" fmla="*/ 0 w 10346"/>
              <a:gd name="connsiteY4" fmla="*/ 10000 h 10000"/>
              <a:gd name="connsiteX0" fmla="*/ 0 w 10284"/>
              <a:gd name="connsiteY0" fmla="*/ 10000 h 10000"/>
              <a:gd name="connsiteX1" fmla="*/ 2363 w 10284"/>
              <a:gd name="connsiteY1" fmla="*/ 0 h 10000"/>
              <a:gd name="connsiteX2" fmla="*/ 10284 w 10284"/>
              <a:gd name="connsiteY2" fmla="*/ 180 h 10000"/>
              <a:gd name="connsiteX3" fmla="*/ 9452 w 10284"/>
              <a:gd name="connsiteY3" fmla="*/ 10000 h 10000"/>
              <a:gd name="connsiteX4" fmla="*/ 0 w 10284"/>
              <a:gd name="connsiteY4" fmla="*/ 10000 h 10000"/>
              <a:gd name="connsiteX0" fmla="*/ 0 w 10358"/>
              <a:gd name="connsiteY0" fmla="*/ 10000 h 10000"/>
              <a:gd name="connsiteX1" fmla="*/ 2363 w 10358"/>
              <a:gd name="connsiteY1" fmla="*/ 0 h 10000"/>
              <a:gd name="connsiteX2" fmla="*/ 10358 w 10358"/>
              <a:gd name="connsiteY2" fmla="*/ 0 h 10000"/>
              <a:gd name="connsiteX3" fmla="*/ 9452 w 10358"/>
              <a:gd name="connsiteY3" fmla="*/ 10000 h 10000"/>
              <a:gd name="connsiteX4" fmla="*/ 0 w 10358"/>
              <a:gd name="connsiteY4" fmla="*/ 10000 h 10000"/>
              <a:gd name="connsiteX0" fmla="*/ 0 w 10410"/>
              <a:gd name="connsiteY0" fmla="*/ 10000 h 10000"/>
              <a:gd name="connsiteX1" fmla="*/ 2363 w 10410"/>
              <a:gd name="connsiteY1" fmla="*/ 0 h 10000"/>
              <a:gd name="connsiteX2" fmla="*/ 10358 w 10410"/>
              <a:gd name="connsiteY2" fmla="*/ 0 h 10000"/>
              <a:gd name="connsiteX3" fmla="*/ 10358 w 10410"/>
              <a:gd name="connsiteY3" fmla="*/ 9997 h 10000"/>
              <a:gd name="connsiteX4" fmla="*/ 0 w 10410"/>
              <a:gd name="connsiteY4" fmla="*/ 10000 h 10000"/>
              <a:gd name="connsiteX0" fmla="*/ 0 w 10358"/>
              <a:gd name="connsiteY0" fmla="*/ 10000 h 10000"/>
              <a:gd name="connsiteX1" fmla="*/ 2363 w 10358"/>
              <a:gd name="connsiteY1" fmla="*/ 0 h 10000"/>
              <a:gd name="connsiteX2" fmla="*/ 10358 w 10358"/>
              <a:gd name="connsiteY2" fmla="*/ 0 h 10000"/>
              <a:gd name="connsiteX3" fmla="*/ 10358 w 10358"/>
              <a:gd name="connsiteY3" fmla="*/ 9997 h 10000"/>
              <a:gd name="connsiteX4" fmla="*/ 0 w 103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8" h="10000">
                <a:moveTo>
                  <a:pt x="0" y="10000"/>
                </a:moveTo>
                <a:lnTo>
                  <a:pt x="2363" y="0"/>
                </a:lnTo>
                <a:lnTo>
                  <a:pt x="10358" y="0"/>
                </a:lnTo>
                <a:lnTo>
                  <a:pt x="10358" y="9997"/>
                </a:lnTo>
                <a:lnTo>
                  <a:pt x="0" y="1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4569" y="363698"/>
            <a:ext cx="2905663" cy="6186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C15DF10F-7F66-4CED-9341-E5C64ABF1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98" y="537161"/>
            <a:ext cx="3729038" cy="723473"/>
          </a:xfrm>
        </p:spPr>
        <p:txBody>
          <a:bodyPr>
            <a:noAutofit/>
          </a:bodyPr>
          <a:lstStyle/>
          <a:p>
            <a:pPr algn="l">
              <a:lnSpc>
                <a:spcPts val="3800"/>
              </a:lnSpc>
            </a:pPr>
            <a:r>
              <a:rPr lang="es-CO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CUBRIMIENTO</a:t>
            </a:r>
            <a:endParaRPr lang="es-CO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E00C95D-85B1-40C6-BD05-D68EBB296F87}"/>
              </a:ext>
            </a:extLst>
          </p:cNvPr>
          <p:cNvSpPr txBox="1"/>
          <p:nvPr/>
        </p:nvSpPr>
        <p:spPr>
          <a:xfrm>
            <a:off x="816917" y="5318979"/>
            <a:ext cx="3729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Contamos con un amplio</a:t>
            </a:r>
          </a:p>
          <a:p>
            <a:r>
              <a:rPr lang="es-CO" sz="16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cubrimiento en Colombia,</a:t>
            </a:r>
          </a:p>
          <a:p>
            <a:r>
              <a:rPr lang="es-CO" sz="1600" i="1" dirty="0">
                <a:solidFill>
                  <a:srgbClr val="7030A0"/>
                </a:solidFill>
                <a:latin typeface="Century Gothic" panose="020B0502020202020204" pitchFamily="34" charset="0"/>
              </a:rPr>
              <a:t>Ecuador, Perú y Belice.</a:t>
            </a:r>
          </a:p>
          <a:p>
            <a:endParaRPr lang="es-CO" sz="1600" i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14F0A62-5145-44DE-8E9E-5356AA0A1ECD}"/>
              </a:ext>
            </a:extLst>
          </p:cNvPr>
          <p:cNvSpPr/>
          <p:nvPr/>
        </p:nvSpPr>
        <p:spPr>
          <a:xfrm>
            <a:off x="329245" y="1206634"/>
            <a:ext cx="3510000" cy="54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>
              <a:solidFill>
                <a:srgbClr val="7030A0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1F68D8F-91BB-49D0-B484-02F4BECFDA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90236"/>
            <a:ext cx="1486536" cy="346925"/>
          </a:xfrm>
          <a:prstGeom prst="rect">
            <a:avLst/>
          </a:prstGeom>
        </p:spPr>
      </p:pic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B219E5C7-2A0F-4DCD-B0F1-7D9700E20DF9}"/>
              </a:ext>
            </a:extLst>
          </p:cNvPr>
          <p:cNvSpPr txBox="1">
            <a:spLocks/>
          </p:cNvSpPr>
          <p:nvPr/>
        </p:nvSpPr>
        <p:spPr>
          <a:xfrm>
            <a:off x="6740760" y="1052736"/>
            <a:ext cx="1971192" cy="231856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Huila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Cauca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Antioquia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Magdalena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Eje Cafetero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Cundinamarca</a:t>
            </a: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s-ES" sz="1725" dirty="0">
              <a:latin typeface="Cera Pro" panose="00000500000000000000" pitchFamily="50" charset="0"/>
            </a:endParaRP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B4D8AE62-B818-4DF5-864E-17EDFAF3236E}"/>
              </a:ext>
            </a:extLst>
          </p:cNvPr>
          <p:cNvSpPr txBox="1">
            <a:spLocks/>
          </p:cNvSpPr>
          <p:nvPr/>
        </p:nvSpPr>
        <p:spPr>
          <a:xfrm>
            <a:off x="6743650" y="3373318"/>
            <a:ext cx="2119504" cy="28783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Nariño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Tolima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Boyacá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Santander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Valle del Cauca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Ecuador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 dirty="0">
                <a:latin typeface="Cera Pro" panose="00000500000000000000" pitchFamily="50" charset="0"/>
              </a:rPr>
              <a:t>Perú</a:t>
            </a:r>
          </a:p>
          <a:p>
            <a:pPr marL="355600" indent="-355600">
              <a:lnSpc>
                <a:spcPct val="100000"/>
              </a:lnSpc>
              <a:buBlip>
                <a:blip r:embed="rId5"/>
              </a:buBlip>
            </a:pPr>
            <a:r>
              <a:rPr lang="es-ES" sz="1725">
                <a:latin typeface="Cera Pro" panose="00000500000000000000" pitchFamily="50" charset="0"/>
              </a:rPr>
              <a:t>Belice</a:t>
            </a: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>
              <a:lnSpc>
                <a:spcPct val="100000"/>
              </a:lnSpc>
              <a:buBlip>
                <a:blip r:embed="rId5"/>
              </a:buBlip>
            </a:pPr>
            <a:endParaRPr lang="es-ES" sz="1725" dirty="0">
              <a:latin typeface="Cera Pro" panose="000005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s-ES" sz="1725" dirty="0">
              <a:latin typeface="Cera Pro" panose="00000500000000000000" pitchFamily="50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55A9875-DD9F-4AD3-BF3E-71D70C153248}"/>
              </a:ext>
            </a:extLst>
          </p:cNvPr>
          <p:cNvSpPr/>
          <p:nvPr/>
        </p:nvSpPr>
        <p:spPr>
          <a:xfrm rot="16200000" flipV="1">
            <a:off x="322968" y="5866631"/>
            <a:ext cx="897617" cy="108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7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7652</TotalTime>
  <Words>185</Words>
  <Application>Microsoft Office PowerPoint</Application>
  <PresentationFormat>Presentación en pantalla (4:3)</PresentationFormat>
  <Paragraphs>81</Paragraphs>
  <Slides>12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Century Gothic</vt:lpstr>
      <vt:lpstr>Montserrat Medium</vt:lpstr>
      <vt:lpstr>Arial</vt:lpstr>
      <vt:lpstr>Helvetica</vt:lpstr>
      <vt:lpstr>Cera Pro</vt:lpstr>
      <vt:lpstr>Montserrat Light</vt:lpstr>
      <vt:lpstr>Calibri</vt:lpstr>
      <vt:lpstr>Tema de Office</vt:lpstr>
      <vt:lpstr>CorelDRAW</vt:lpstr>
      <vt:lpstr>Presentación de PowerPoint</vt:lpstr>
      <vt:lpstr>Líderes en la  Producción de Fertilizantes  Orgánicos</vt:lpstr>
      <vt:lpstr>¿QUIÉNES SOMOS?</vt:lpstr>
      <vt:lpstr>QUÉ HACEMOS?</vt:lpstr>
      <vt:lpstr>Presentación de PowerPoint</vt:lpstr>
      <vt:lpstr>Presentación de PowerPoint</vt:lpstr>
      <vt:lpstr>Presentación de PowerPoint</vt:lpstr>
      <vt:lpstr>Presentación de PowerPoint</vt:lpstr>
      <vt:lpstr>CUBRIMIENTO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PUBLICIDAD EMPRESAGRO</cp:lastModifiedBy>
  <cp:revision>237</cp:revision>
  <dcterms:created xsi:type="dcterms:W3CDTF">2019-10-02T15:29:35Z</dcterms:created>
  <dcterms:modified xsi:type="dcterms:W3CDTF">2024-01-23T22:07:29Z</dcterms:modified>
</cp:coreProperties>
</file>